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png!content" ContentType="image/p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8"/>
  </p:notesMasterIdLst>
  <p:sldIdLst>
    <p:sldId id="274" r:id="rId2"/>
    <p:sldId id="272" r:id="rId3"/>
    <p:sldId id="273" r:id="rId4"/>
    <p:sldId id="269" r:id="rId5"/>
    <p:sldId id="267" r:id="rId6"/>
    <p:sldId id="277" r:id="rId7"/>
    <p:sldId id="275" r:id="rId8"/>
    <p:sldId id="264" r:id="rId9"/>
    <p:sldId id="279" r:id="rId10"/>
    <p:sldId id="280" r:id="rId11"/>
    <p:sldId id="278" r:id="rId12"/>
    <p:sldId id="281" r:id="rId13"/>
    <p:sldId id="282" r:id="rId14"/>
    <p:sldId id="283" r:id="rId15"/>
    <p:sldId id="270" r:id="rId16"/>
    <p:sldId id="261" r:id="rId1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B5514"/>
    <a:srgbClr val="D5FDFF"/>
    <a:srgbClr val="35F3FD"/>
    <a:srgbClr val="FB8DB4"/>
    <a:srgbClr val="7EB488"/>
    <a:srgbClr val="FF0066"/>
    <a:srgbClr val="FF5050"/>
    <a:srgbClr val="66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0" autoAdjust="0"/>
    <p:restoredTop sz="94660"/>
  </p:normalViewPr>
  <p:slideViewPr>
    <p:cSldViewPr>
      <p:cViewPr varScale="1">
        <p:scale>
          <a:sx n="74" d="100"/>
          <a:sy n="74" d="100"/>
        </p:scale>
        <p:origin x="-102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D1C1-E27B-47DB-9FD6-C5093EAB12B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0D9-A20A-4BDA-ACF4-0B63ECB013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7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EF47ED0-C0B0-4795-820D-BE4B12FB42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724" y="-459433"/>
            <a:ext cx="13141460" cy="818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5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92A75037-7E71-4073-B5F3-A539C12EB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E5ECE8-C3B4-4069-AFB8-2C1B7CDC53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872" y="14468"/>
            <a:ext cx="3083536" cy="7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4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7818D6C-4C2A-439B-B453-EA37B43BE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C243370-B613-4D80-B85A-0362FCF5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CC5C2F6-81BC-4352-BFD3-D82240B7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83322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662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78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1A02E9DE-7809-47FF-AAC9-AF9FAFADE9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D97C6DAC-8B7E-4181-AD32-F701ECC065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640F71C-E2BF-4A25-AE8C-9C9BD58941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035BF73-98E1-4DD2-8F2A-6DDC45865D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D4C8B3-3DE9-4C2F-B3CF-0889CD0B2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4833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!content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6C06066-64FA-4DD0-AE79-6B7FB40C84E4}"/>
              </a:ext>
            </a:extLst>
          </p:cNvPr>
          <p:cNvSpPr/>
          <p:nvPr/>
        </p:nvSpPr>
        <p:spPr>
          <a:xfrm>
            <a:off x="143457" y="2248996"/>
            <a:ext cx="123612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平行线的判定（三）</a:t>
            </a:r>
            <a:endParaRPr lang="zh-CN" altLang="en-US" sz="7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9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390A3C-89D5-417F-B5A6-C21D5DC1332B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0899BB9-9A35-43ED-8255-1BAA252FB1EA}"/>
              </a:ext>
            </a:extLst>
          </p:cNvPr>
          <p:cNvSpPr/>
          <p:nvPr/>
        </p:nvSpPr>
        <p:spPr>
          <a:xfrm>
            <a:off x="623392" y="1124744"/>
            <a:ext cx="87366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/>
              <a:t>如图，能判定直线</a:t>
            </a:r>
            <a:r>
              <a:rPr lang="en-US" altLang="zh-CN" sz="3200" dirty="0"/>
              <a:t>AB∥CD</a:t>
            </a:r>
            <a:r>
              <a:rPr lang="zh-CN" altLang="en-US" sz="3200" dirty="0"/>
              <a:t>的条件是</a:t>
            </a:r>
            <a:r>
              <a:rPr lang="en-US" altLang="zh-CN" sz="3200" dirty="0"/>
              <a:t>(     ).</a:t>
            </a:r>
          </a:p>
          <a:p>
            <a:r>
              <a:rPr lang="en-US" altLang="zh-CN" sz="3200" dirty="0"/>
              <a:t>A.∠1</a:t>
            </a:r>
            <a:r>
              <a:rPr lang="zh-CN" altLang="en-US" sz="3200" dirty="0"/>
              <a:t>＝∠</a:t>
            </a:r>
            <a:r>
              <a:rPr lang="en-US" altLang="zh-CN" sz="3200" dirty="0"/>
              <a:t>2</a:t>
            </a:r>
          </a:p>
          <a:p>
            <a:r>
              <a:rPr lang="en-US" altLang="zh-CN" sz="3200" dirty="0"/>
              <a:t>B.∠3</a:t>
            </a:r>
            <a:r>
              <a:rPr lang="zh-CN" altLang="en-US" sz="3200" dirty="0"/>
              <a:t>＝∠</a:t>
            </a:r>
            <a:r>
              <a:rPr lang="en-US" altLang="zh-CN" sz="3200" dirty="0"/>
              <a:t>4</a:t>
            </a:r>
          </a:p>
          <a:p>
            <a:r>
              <a:rPr lang="en-US" altLang="zh-CN" sz="3200" dirty="0"/>
              <a:t>C.∠1</a:t>
            </a:r>
            <a:r>
              <a:rPr lang="zh-CN" altLang="en-US" sz="3200" dirty="0"/>
              <a:t>＋∠</a:t>
            </a:r>
            <a:r>
              <a:rPr lang="en-US" altLang="zh-CN" sz="3200" dirty="0"/>
              <a:t>4</a:t>
            </a:r>
            <a:r>
              <a:rPr lang="zh-CN" altLang="en-US" sz="3200" dirty="0"/>
              <a:t>＝</a:t>
            </a:r>
            <a:r>
              <a:rPr lang="en-US" altLang="zh-CN" sz="3200" dirty="0"/>
              <a:t>180°</a:t>
            </a:r>
          </a:p>
          <a:p>
            <a:r>
              <a:rPr lang="en-US" altLang="zh-CN" sz="3200" dirty="0"/>
              <a:t>D.∠3</a:t>
            </a:r>
            <a:r>
              <a:rPr lang="zh-CN" altLang="en-US" sz="3200" dirty="0"/>
              <a:t>＋∠</a:t>
            </a:r>
            <a:r>
              <a:rPr lang="en-US" altLang="zh-CN" sz="3200" dirty="0"/>
              <a:t>4</a:t>
            </a:r>
            <a:r>
              <a:rPr lang="zh-CN" altLang="en-US" sz="3200" dirty="0"/>
              <a:t>＝</a:t>
            </a:r>
            <a:r>
              <a:rPr lang="en-US" altLang="zh-CN" sz="3200" dirty="0"/>
              <a:t>90°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48E9C44-EA5F-4299-87A8-444582125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61"/>
          <a:stretch/>
        </p:blipFill>
        <p:spPr>
          <a:xfrm>
            <a:off x="6672064" y="1927549"/>
            <a:ext cx="4467225" cy="350347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EFE6A81-87BD-4CE0-B6D9-D17342170BB7}"/>
              </a:ext>
            </a:extLst>
          </p:cNvPr>
          <p:cNvSpPr txBox="1"/>
          <p:nvPr/>
        </p:nvSpPr>
        <p:spPr>
          <a:xfrm>
            <a:off x="7176120" y="1103806"/>
            <a:ext cx="108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C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02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58B348A-7955-4749-8169-DBE438FE5C14}"/>
              </a:ext>
            </a:extLst>
          </p:cNvPr>
          <p:cNvSpPr/>
          <p:nvPr/>
        </p:nvSpPr>
        <p:spPr>
          <a:xfrm>
            <a:off x="263352" y="895946"/>
            <a:ext cx="11665296" cy="1481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如图，已知∠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B=142°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BFE=38°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EFD=40°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D=140°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，求证：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AB∥CD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6FDAC00-7827-4B43-9EEE-B0FB56335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84232" y="2170856"/>
            <a:ext cx="2688978" cy="2516288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AD2B395-E880-49F5-8887-36EC4BC6A7D5}"/>
              </a:ext>
            </a:extLst>
          </p:cNvPr>
          <p:cNvSpPr/>
          <p:nvPr/>
        </p:nvSpPr>
        <p:spPr>
          <a:xfrm>
            <a:off x="551384" y="2476926"/>
            <a:ext cx="9865096" cy="3904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B=142°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BFE=38°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B+∠BFE=180°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（同旁内角互补，两直线平行）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又∵</a:t>
            </a:r>
            <a:r>
              <a:rPr lang="zh-CN" altLang="en-US" sz="24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EFD=40°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D=140°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EFD+∠D=180°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（同旁内角互补，两直线平行）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（平面内平行于同一条直线的两条直线互相平行）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390A3C-89D5-417F-B5A6-C21D5DC1332B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54944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390A3C-89D5-417F-B5A6-C21D5DC1332B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5AB5A8B-1019-458B-A7D8-615690239C7B}"/>
              </a:ext>
            </a:extLst>
          </p:cNvPr>
          <p:cNvSpPr/>
          <p:nvPr/>
        </p:nvSpPr>
        <p:spPr>
          <a:xfrm>
            <a:off x="299356" y="1196752"/>
            <a:ext cx="115932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/>
              <a:t>如图，</a:t>
            </a:r>
            <a:r>
              <a:rPr lang="en-US" altLang="zh-CN" sz="2800" dirty="0"/>
              <a:t>BE</a:t>
            </a:r>
            <a:r>
              <a:rPr lang="zh-CN" altLang="en-US" sz="2800" dirty="0"/>
              <a:t>平分∠</a:t>
            </a:r>
            <a:r>
              <a:rPr lang="en-US" altLang="zh-CN" sz="2800" dirty="0"/>
              <a:t>ABD</a:t>
            </a:r>
            <a:r>
              <a:rPr lang="zh-CN" altLang="en-US" sz="2800" dirty="0"/>
              <a:t>，</a:t>
            </a:r>
            <a:r>
              <a:rPr lang="en-US" altLang="zh-CN" sz="2800" dirty="0"/>
              <a:t>DE</a:t>
            </a:r>
            <a:r>
              <a:rPr lang="zh-CN" altLang="en-US" sz="2800" dirty="0"/>
              <a:t>平分∠</a:t>
            </a:r>
            <a:r>
              <a:rPr lang="en-US" altLang="zh-CN" sz="2800" dirty="0"/>
              <a:t>BDC</a:t>
            </a:r>
            <a:r>
              <a:rPr lang="zh-CN" altLang="en-US" sz="2800" dirty="0"/>
              <a:t>，∠</a:t>
            </a:r>
            <a:r>
              <a:rPr lang="en-US" altLang="zh-CN" sz="2800" dirty="0"/>
              <a:t>1+∠2=90°</a:t>
            </a:r>
            <a:r>
              <a:rPr lang="zh-CN" altLang="en-US" sz="2800" dirty="0"/>
              <a:t>，判断直线</a:t>
            </a:r>
            <a:r>
              <a:rPr lang="en-US" altLang="zh-CN" sz="2800" dirty="0"/>
              <a:t>AB</a:t>
            </a:r>
            <a:r>
              <a:rPr lang="zh-CN" altLang="en-US" sz="2800" dirty="0"/>
              <a:t>，</a:t>
            </a:r>
            <a:r>
              <a:rPr lang="en-US" altLang="zh-CN" sz="2800" dirty="0"/>
              <a:t>CD</a:t>
            </a:r>
            <a:r>
              <a:rPr lang="zh-CN" altLang="en-US" sz="2800" dirty="0"/>
              <a:t>是否平行，并说明理由。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2CC7D86-6374-4896-8CD4-B8F343CF4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2255645"/>
            <a:ext cx="4478412" cy="231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48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390A3C-89D5-417F-B5A6-C21D5DC1332B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C8B1228-34EE-4D4D-8C6A-A6264D9A1E1D}"/>
              </a:ext>
            </a:extLst>
          </p:cNvPr>
          <p:cNvSpPr/>
          <p:nvPr/>
        </p:nvSpPr>
        <p:spPr>
          <a:xfrm>
            <a:off x="407368" y="1052736"/>
            <a:ext cx="11377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/>
              <a:t>如图，已知∠</a:t>
            </a:r>
            <a:r>
              <a:rPr lang="en-US" altLang="zh-CN" sz="3200" dirty="0"/>
              <a:t>1=70°</a:t>
            </a:r>
            <a:r>
              <a:rPr lang="zh-CN" altLang="en-US" sz="3200" dirty="0"/>
              <a:t>，∠</a:t>
            </a:r>
            <a:r>
              <a:rPr lang="en-US" altLang="zh-CN" sz="3200" dirty="0"/>
              <a:t>CDN=125°</a:t>
            </a:r>
            <a:r>
              <a:rPr lang="zh-CN" altLang="en-US" sz="3200" dirty="0"/>
              <a:t>，</a:t>
            </a:r>
            <a:r>
              <a:rPr lang="en-US" altLang="zh-CN" sz="3200" dirty="0"/>
              <a:t>CM</a:t>
            </a:r>
            <a:r>
              <a:rPr lang="zh-CN" altLang="en-US" sz="3200" dirty="0"/>
              <a:t>平分∠</a:t>
            </a:r>
            <a:r>
              <a:rPr lang="en-US" altLang="zh-CN" sz="3200" dirty="0"/>
              <a:t>DCF</a:t>
            </a:r>
            <a:r>
              <a:rPr lang="zh-CN" altLang="en-US" sz="3200" dirty="0"/>
              <a:t>，判断</a:t>
            </a:r>
            <a:r>
              <a:rPr lang="en-US" altLang="zh-CN" sz="3200" dirty="0"/>
              <a:t>CM</a:t>
            </a:r>
            <a:r>
              <a:rPr lang="zh-CN" altLang="en-US" sz="3200" dirty="0"/>
              <a:t>与</a:t>
            </a:r>
            <a:r>
              <a:rPr lang="en-US" altLang="zh-CN" sz="3200" dirty="0"/>
              <a:t>DN</a:t>
            </a:r>
            <a:r>
              <a:rPr lang="zh-CN" altLang="en-US" sz="3200" dirty="0"/>
              <a:t>是否平行，并说明理由．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36C364A-7F91-43CF-A2FC-3AD862496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2384493"/>
            <a:ext cx="3504208" cy="235397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F9DF804-F4FF-46E0-AD9C-7DE50E144C24}"/>
              </a:ext>
            </a:extLst>
          </p:cNvPr>
          <p:cNvSpPr/>
          <p:nvPr/>
        </p:nvSpPr>
        <p:spPr>
          <a:xfrm>
            <a:off x="1091084" y="2384493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CM</a:t>
            </a:r>
            <a:r>
              <a:rPr lang="zh-CN" altLang="en-US" sz="2800" dirty="0">
                <a:solidFill>
                  <a:srgbClr val="FF0000"/>
                </a:solidFill>
              </a:rPr>
              <a:t>与</a:t>
            </a:r>
            <a:r>
              <a:rPr lang="en-US" altLang="zh-CN" sz="2800" dirty="0">
                <a:solidFill>
                  <a:srgbClr val="FF0000"/>
                </a:solidFill>
              </a:rPr>
              <a:t>DN</a:t>
            </a:r>
            <a:r>
              <a:rPr lang="zh-CN" altLang="en-US" sz="2800" dirty="0">
                <a:solidFill>
                  <a:srgbClr val="FF0000"/>
                </a:solidFill>
              </a:rPr>
              <a:t>平行．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证明：∵∠</a:t>
            </a:r>
            <a:r>
              <a:rPr lang="en-US" altLang="zh-CN" sz="2800" dirty="0">
                <a:solidFill>
                  <a:srgbClr val="FF0000"/>
                </a:solidFill>
              </a:rPr>
              <a:t>1=70°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</a:rPr>
              <a:t>BCF=180°-70°=110°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∵</a:t>
            </a:r>
            <a:r>
              <a:rPr lang="en-US" altLang="zh-CN" sz="2800" dirty="0">
                <a:solidFill>
                  <a:srgbClr val="FF0000"/>
                </a:solidFill>
              </a:rPr>
              <a:t>CM</a:t>
            </a:r>
            <a:r>
              <a:rPr lang="zh-CN" altLang="en-US" sz="2800" dirty="0">
                <a:solidFill>
                  <a:srgbClr val="FF0000"/>
                </a:solidFill>
              </a:rPr>
              <a:t>平分∠</a:t>
            </a:r>
            <a:r>
              <a:rPr lang="en-US" altLang="zh-CN" sz="2800" dirty="0">
                <a:solidFill>
                  <a:srgbClr val="FF0000"/>
                </a:solidFill>
              </a:rPr>
              <a:t>DCF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</a:rPr>
              <a:t>DCM=55°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∵∠</a:t>
            </a:r>
            <a:r>
              <a:rPr lang="en-US" altLang="zh-CN" sz="2800" dirty="0">
                <a:solidFill>
                  <a:srgbClr val="FF0000"/>
                </a:solidFill>
              </a:rPr>
              <a:t>CDN=125°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</a:rPr>
              <a:t>DCM+∠CDN=180°</a:t>
            </a:r>
            <a:r>
              <a:rPr lang="zh-CN" altLang="en-US" sz="28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</a:rPr>
              <a:t>CM∥DN</a:t>
            </a:r>
            <a:r>
              <a:rPr lang="zh-CN" altLang="en-US" sz="2800" dirty="0">
                <a:solidFill>
                  <a:srgbClr val="FF0000"/>
                </a:solidFill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3399401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390A3C-89D5-417F-B5A6-C21D5DC1332B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28023CC-2808-463C-9CD6-AD82591FFDA5}"/>
              </a:ext>
            </a:extLst>
          </p:cNvPr>
          <p:cNvSpPr/>
          <p:nvPr/>
        </p:nvSpPr>
        <p:spPr>
          <a:xfrm>
            <a:off x="407368" y="1052736"/>
            <a:ext cx="117846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Chinese"/>
              </a:rPr>
              <a:t>如图，已知∠</a:t>
            </a:r>
            <a:r>
              <a:rPr lang="en-US" altLang="zh-CN" sz="3200" dirty="0">
                <a:latin typeface="Chinese"/>
              </a:rPr>
              <a:t>B=142°</a:t>
            </a:r>
            <a:r>
              <a:rPr lang="zh-CN" altLang="en-US" sz="3200" dirty="0">
                <a:latin typeface="Chinese"/>
              </a:rPr>
              <a:t>，∠</a:t>
            </a:r>
            <a:r>
              <a:rPr lang="en-US" altLang="zh-CN" sz="3200" dirty="0">
                <a:latin typeface="Chinese"/>
              </a:rPr>
              <a:t>BFE=38°</a:t>
            </a:r>
            <a:r>
              <a:rPr lang="zh-CN" altLang="en-US" sz="3200" dirty="0">
                <a:latin typeface="Chinese"/>
              </a:rPr>
              <a:t>，∠</a:t>
            </a:r>
            <a:r>
              <a:rPr lang="en-US" altLang="zh-CN" sz="3200" dirty="0">
                <a:latin typeface="Chinese"/>
              </a:rPr>
              <a:t>EFD=40°</a:t>
            </a:r>
            <a:r>
              <a:rPr lang="zh-CN" altLang="en-US" sz="3200" dirty="0">
                <a:latin typeface="Chinese"/>
              </a:rPr>
              <a:t>，∠</a:t>
            </a:r>
            <a:r>
              <a:rPr lang="en-US" altLang="zh-CN" sz="3200" dirty="0">
                <a:latin typeface="Chinese"/>
              </a:rPr>
              <a:t>D=140°</a:t>
            </a:r>
            <a:r>
              <a:rPr lang="zh-CN" altLang="en-US" sz="3200" dirty="0">
                <a:latin typeface="Chinese"/>
              </a:rPr>
              <a:t>，求证：</a:t>
            </a:r>
            <a:r>
              <a:rPr lang="en-US" altLang="zh-CN" sz="3200" dirty="0">
                <a:latin typeface="Chinese"/>
              </a:rPr>
              <a:t>AB∥CD</a:t>
            </a:r>
            <a:r>
              <a:rPr lang="zh-CN" altLang="en-US" sz="3200" dirty="0">
                <a:latin typeface="Chinese"/>
              </a:rPr>
              <a:t>．</a:t>
            </a:r>
            <a:endParaRPr lang="zh-CN" altLang="en-US" sz="32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D061577-9F2A-41A3-9D3D-316F7E714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481" y="2113558"/>
            <a:ext cx="3039393" cy="284420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99C26D9-0100-4A70-B88B-AFD2FB5526BA}"/>
              </a:ext>
            </a:extLst>
          </p:cNvPr>
          <p:cNvSpPr/>
          <p:nvPr/>
        </p:nvSpPr>
        <p:spPr>
          <a:xfrm>
            <a:off x="695400" y="212995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解：∵∠</a:t>
            </a:r>
            <a:r>
              <a:rPr lang="en-US" altLang="zh-CN" sz="3200" dirty="0">
                <a:solidFill>
                  <a:srgbClr val="FF0000"/>
                </a:solidFill>
              </a:rPr>
              <a:t>B=142°</a:t>
            </a:r>
            <a:r>
              <a:rPr lang="zh-CN" altLang="en-US" sz="3200" dirty="0">
                <a:solidFill>
                  <a:srgbClr val="FF0000"/>
                </a:solidFill>
              </a:rPr>
              <a:t>，∠</a:t>
            </a:r>
            <a:r>
              <a:rPr lang="en-US" altLang="zh-CN" sz="3200" dirty="0">
                <a:solidFill>
                  <a:srgbClr val="FF0000"/>
                </a:solidFill>
              </a:rPr>
              <a:t>BFE=38°</a:t>
            </a:r>
            <a:r>
              <a:rPr lang="zh-CN" altLang="en-US" sz="32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∴∠</a:t>
            </a:r>
            <a:r>
              <a:rPr lang="en-US" altLang="zh-CN" sz="3200" dirty="0">
                <a:solidFill>
                  <a:srgbClr val="FF0000"/>
                </a:solidFill>
              </a:rPr>
              <a:t>B+∠BFE=180°</a:t>
            </a:r>
            <a:r>
              <a:rPr lang="zh-CN" altLang="en-US" sz="32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∴</a:t>
            </a:r>
            <a:r>
              <a:rPr lang="en-US" altLang="zh-CN" sz="3200" dirty="0">
                <a:solidFill>
                  <a:srgbClr val="FF0000"/>
                </a:solidFill>
              </a:rPr>
              <a:t>AB∥EF</a:t>
            </a:r>
            <a:r>
              <a:rPr lang="zh-CN" altLang="en-US" sz="32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又∵∠</a:t>
            </a:r>
            <a:r>
              <a:rPr lang="en-US" altLang="zh-CN" sz="3200" dirty="0">
                <a:solidFill>
                  <a:srgbClr val="FF0000"/>
                </a:solidFill>
              </a:rPr>
              <a:t>EFD+∠D=180°</a:t>
            </a:r>
            <a:r>
              <a:rPr lang="zh-CN" altLang="en-US" sz="32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∴</a:t>
            </a:r>
            <a:r>
              <a:rPr lang="en-US" altLang="zh-CN" sz="3200" dirty="0">
                <a:solidFill>
                  <a:srgbClr val="FF0000"/>
                </a:solidFill>
              </a:rPr>
              <a:t>EF∥CD</a:t>
            </a:r>
            <a:r>
              <a:rPr lang="zh-CN" altLang="en-US" sz="3200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∴</a:t>
            </a:r>
            <a:r>
              <a:rPr lang="en-US" altLang="zh-CN" sz="3200" dirty="0">
                <a:solidFill>
                  <a:srgbClr val="FF0000"/>
                </a:solidFill>
              </a:rPr>
              <a:t>AB∥CD</a:t>
            </a:r>
            <a:r>
              <a:rPr lang="zh-CN" altLang="en-US" sz="3200" dirty="0">
                <a:solidFill>
                  <a:srgbClr val="FF0000"/>
                </a:solidFill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2953695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40544" y="-61292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21968" y="1052736"/>
            <a:ext cx="2448272" cy="872435"/>
            <a:chOff x="539552" y="1290773"/>
            <a:chExt cx="2880320" cy="1008113"/>
          </a:xfrm>
        </p:grpSpPr>
        <p:sp>
          <p:nvSpPr>
            <p:cNvPr id="18" name="对角圆角矩形 17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3392" y="2143522"/>
            <a:ext cx="11268135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同旁内角互补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，那么这两条直线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03712" y="2798252"/>
            <a:ext cx="6668632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简单说成：同旁内角互补，两直线平行。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E470BE7-A514-491A-9297-1AD972693B72}"/>
              </a:ext>
            </a:extLst>
          </p:cNvPr>
          <p:cNvSpPr/>
          <p:nvPr/>
        </p:nvSpPr>
        <p:spPr>
          <a:xfrm>
            <a:off x="473155" y="4596084"/>
            <a:ext cx="11568608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在同一平面内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,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如果两条直线都垂直于同一条直线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,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那么这两条直线平行。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5D00F391-8D43-4B46-BA4A-9F3EB77FF5E5}"/>
              </a:ext>
            </a:extLst>
          </p:cNvPr>
          <p:cNvGrpSpPr/>
          <p:nvPr/>
        </p:nvGrpSpPr>
        <p:grpSpPr>
          <a:xfrm>
            <a:off x="321968" y="3575621"/>
            <a:ext cx="2194942" cy="872435"/>
            <a:chOff x="539552" y="1290773"/>
            <a:chExt cx="2880320" cy="1008113"/>
          </a:xfrm>
        </p:grpSpPr>
        <p:sp>
          <p:nvSpPr>
            <p:cNvPr id="33" name="对角圆角矩形 17">
              <a:extLst>
                <a:ext uri="{FF2B5EF4-FFF2-40B4-BE49-F238E27FC236}">
                  <a16:creationId xmlns:a16="http://schemas.microsoft.com/office/drawing/2014/main" xmlns="" id="{2613D670-C34E-40FE-B65B-6A398173827C}"/>
                </a:ext>
              </a:extLst>
            </p:cNvPr>
            <p:cNvSpPr/>
            <p:nvPr/>
          </p:nvSpPr>
          <p:spPr>
            <a:xfrm>
              <a:off x="539552" y="1290773"/>
              <a:ext cx="2808311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18">
              <a:extLst>
                <a:ext uri="{FF2B5EF4-FFF2-40B4-BE49-F238E27FC236}">
                  <a16:creationId xmlns:a16="http://schemas.microsoft.com/office/drawing/2014/main" xmlns="" id="{EE3BB0D7-C459-45CC-91FA-E0A6784343ED}"/>
                </a:ext>
              </a:extLst>
            </p:cNvPr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特殊方法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2675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1">
            <a:extLst>
              <a:ext uri="{FF2B5EF4-FFF2-40B4-BE49-F238E27FC236}">
                <a16:creationId xmlns:a16="http://schemas.microsoft.com/office/drawing/2014/main" xmlns="" id="{BACF1ACD-9489-433F-9CAE-7DE101C3C285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BAA9F9C-6611-4E25-ABEE-BF7E1E620EB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7" name="任意多边形 4">
            <a:extLst>
              <a:ext uri="{FF2B5EF4-FFF2-40B4-BE49-F238E27FC236}">
                <a16:creationId xmlns:a16="http://schemas.microsoft.com/office/drawing/2014/main" xmlns="" id="{BDE68617-2A0C-4B5F-A698-65F302E585CD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5">
            <a:extLst>
              <a:ext uri="{FF2B5EF4-FFF2-40B4-BE49-F238E27FC236}">
                <a16:creationId xmlns:a16="http://schemas.microsoft.com/office/drawing/2014/main" xmlns="" id="{8BA7194A-F5CA-4357-A568-98AAB346412C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6">
            <a:extLst>
              <a:ext uri="{FF2B5EF4-FFF2-40B4-BE49-F238E27FC236}">
                <a16:creationId xmlns:a16="http://schemas.microsoft.com/office/drawing/2014/main" xmlns="" id="{EEC08636-55F4-48EB-8EE8-25D535A7089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7">
            <a:extLst>
              <a:ext uri="{FF2B5EF4-FFF2-40B4-BE49-F238E27FC236}">
                <a16:creationId xmlns:a16="http://schemas.microsoft.com/office/drawing/2014/main" xmlns="" id="{8CF2FC02-95A0-4E59-906E-C13B416B876D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9">
            <a:extLst>
              <a:ext uri="{FF2B5EF4-FFF2-40B4-BE49-F238E27FC236}">
                <a16:creationId xmlns:a16="http://schemas.microsoft.com/office/drawing/2014/main" xmlns="" id="{C34FF7A8-4F14-44D1-A330-40C21A4BA23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0">
            <a:extLst>
              <a:ext uri="{FF2B5EF4-FFF2-40B4-BE49-F238E27FC236}">
                <a16:creationId xmlns:a16="http://schemas.microsoft.com/office/drawing/2014/main" xmlns="" id="{5D844DAA-3873-4685-A935-0EDBE4A24A29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4">
            <a:extLst>
              <a:ext uri="{FF2B5EF4-FFF2-40B4-BE49-F238E27FC236}">
                <a16:creationId xmlns:a16="http://schemas.microsoft.com/office/drawing/2014/main" xmlns="" id="{3C6E4FC3-5A7F-4147-B626-5DE9657400B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35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817DF047-4700-430A-B6A1-E8E311C3F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8A39655B-E983-4C1E-B7E4-C9C3AFC37194}"/>
              </a:ext>
            </a:extLst>
          </p:cNvPr>
          <p:cNvSpPr txBox="1"/>
          <p:nvPr/>
        </p:nvSpPr>
        <p:spPr>
          <a:xfrm>
            <a:off x="1554044" y="1563638"/>
            <a:ext cx="735026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理解并掌握平行线的判定方法三？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0CF3E19B-8A3E-4E3D-B78A-F309C8DFE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F1E990B9-9A61-4F45-A579-49359FBFF257}"/>
              </a:ext>
            </a:extLst>
          </p:cNvPr>
          <p:cNvSpPr txBox="1"/>
          <p:nvPr/>
        </p:nvSpPr>
        <p:spPr>
          <a:xfrm>
            <a:off x="1560364" y="2715823"/>
            <a:ext cx="806402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灵活运用平行线的判定方法解决问题？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ABD3D6D-AB40-4079-9D96-9E2FE86199F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538018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07368" y="923008"/>
            <a:ext cx="2448272" cy="872435"/>
            <a:chOff x="539552" y="1290773"/>
            <a:chExt cx="2880320" cy="1008113"/>
          </a:xfrm>
        </p:grpSpPr>
        <p:sp>
          <p:nvSpPr>
            <p:cNvPr id="16" name="对角圆角矩形 15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11425" y="2059715"/>
            <a:ext cx="10873208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两条直线被第三条直线所截，如果同位角相等，那么这两条直线平行。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49770" y="2714445"/>
            <a:ext cx="6318448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简单说成：同位角相等，两直线平行。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05DB817-AEA0-41A7-86CE-F41182562C07}"/>
              </a:ext>
            </a:extLst>
          </p:cNvPr>
          <p:cNvGrpSpPr/>
          <p:nvPr/>
        </p:nvGrpSpPr>
        <p:grpSpPr>
          <a:xfrm>
            <a:off x="410816" y="3580833"/>
            <a:ext cx="2448272" cy="872435"/>
            <a:chOff x="539552" y="1290773"/>
            <a:chExt cx="2880320" cy="1008113"/>
          </a:xfrm>
        </p:grpSpPr>
        <p:sp>
          <p:nvSpPr>
            <p:cNvPr id="13" name="对角圆角矩形 11">
              <a:extLst>
                <a:ext uri="{FF2B5EF4-FFF2-40B4-BE49-F238E27FC236}">
                  <a16:creationId xmlns:a16="http://schemas.microsoft.com/office/drawing/2014/main" xmlns="" id="{124F3019-051A-46F2-AE41-BADB1753ABA8}"/>
                </a:ext>
              </a:extLst>
            </p:cNvPr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xmlns="" id="{6924B781-25FC-4305-9136-8B8CAFDB84E8}"/>
                </a:ext>
              </a:extLst>
            </p:cNvPr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2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4" name="TextBox 13">
            <a:extLst>
              <a:ext uri="{FF2B5EF4-FFF2-40B4-BE49-F238E27FC236}">
                <a16:creationId xmlns:a16="http://schemas.microsoft.com/office/drawing/2014/main" xmlns="" id="{EA2AE70E-BC4F-4244-AD1B-7BD5E9151040}"/>
              </a:ext>
            </a:extLst>
          </p:cNvPr>
          <p:cNvSpPr txBox="1"/>
          <p:nvPr/>
        </p:nvSpPr>
        <p:spPr>
          <a:xfrm>
            <a:off x="880661" y="4545509"/>
            <a:ext cx="10782943" cy="13894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两条直线被第三条直线所截，如果内错角相等，那么这两条直线平行。</a:t>
            </a:r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xmlns="" id="{E104E88C-104E-4A89-B5FA-73B6C88AC839}"/>
              </a:ext>
            </a:extLst>
          </p:cNvPr>
          <p:cNvSpPr txBox="1"/>
          <p:nvPr/>
        </p:nvSpPr>
        <p:spPr>
          <a:xfrm>
            <a:off x="3749769" y="5301177"/>
            <a:ext cx="6318448" cy="59721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简单说成：内错角相等，两直线平行。</a:t>
            </a:r>
          </a:p>
        </p:txBody>
      </p:sp>
    </p:spTree>
    <p:extLst>
      <p:ext uri="{BB962C8B-B14F-4D97-AF65-F5344CB8AC3E}">
        <p14:creationId xmlns:p14="http://schemas.microsoft.com/office/powerpoint/2010/main" val="312417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" name="矩形 16"/>
          <p:cNvSpPr/>
          <p:nvPr/>
        </p:nvSpPr>
        <p:spPr>
          <a:xfrm>
            <a:off x="-1855146" y="925562"/>
            <a:ext cx="5390384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376" y="1702022"/>
            <a:ext cx="11449272" cy="131029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如图，∠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和∠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为一组同旁内角，请猜想它们满足怎样的数量关系时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32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并说明理由。</a:t>
            </a:r>
          </a:p>
        </p:txBody>
      </p:sp>
      <p:grpSp>
        <p:nvGrpSpPr>
          <p:cNvPr id="2049" name="组合 2048"/>
          <p:cNvGrpSpPr/>
          <p:nvPr/>
        </p:nvGrpSpPr>
        <p:grpSpPr>
          <a:xfrm>
            <a:off x="5361329" y="913855"/>
            <a:ext cx="6351295" cy="883489"/>
            <a:chOff x="2372515" y="833349"/>
            <a:chExt cx="6351295" cy="883489"/>
          </a:xfrm>
        </p:grpSpPr>
        <p:sp>
          <p:nvSpPr>
            <p:cNvPr id="29" name="对角圆角矩形 28"/>
            <p:cNvSpPr/>
            <p:nvPr/>
          </p:nvSpPr>
          <p:spPr>
            <a:xfrm>
              <a:off x="2372515" y="833349"/>
              <a:ext cx="6351295" cy="883489"/>
            </a:xfrm>
            <a:prstGeom prst="round2DiagRect">
              <a:avLst/>
            </a:prstGeom>
            <a:solidFill>
              <a:srgbClr val="FFFF0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8" name="TextBox 2047"/>
            <p:cNvSpPr txBox="1"/>
            <p:nvPr/>
          </p:nvSpPr>
          <p:spPr>
            <a:xfrm>
              <a:off x="2450442" y="895225"/>
              <a:ext cx="6226014" cy="777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温馨提示：能否借助已经学过的“ 平行线的判定方法”来说明下面的问题呢？</a:t>
              </a:r>
            </a:p>
          </p:txBody>
        </p:sp>
      </p:grpSp>
      <p:grpSp>
        <p:nvGrpSpPr>
          <p:cNvPr id="2058" name="组合 2057"/>
          <p:cNvGrpSpPr/>
          <p:nvPr/>
        </p:nvGrpSpPr>
        <p:grpSpPr>
          <a:xfrm>
            <a:off x="7968208" y="2558815"/>
            <a:ext cx="2858788" cy="3178978"/>
            <a:chOff x="5553924" y="3399091"/>
            <a:chExt cx="2858788" cy="3178978"/>
          </a:xfrm>
        </p:grpSpPr>
        <p:pic>
          <p:nvPicPr>
            <p:cNvPr id="2055" name="图片 205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3924" y="3399091"/>
              <a:ext cx="2858788" cy="2791737"/>
            </a:xfrm>
            <a:prstGeom prst="rect">
              <a:avLst/>
            </a:prstGeom>
          </p:spPr>
        </p:pic>
        <p:sp>
          <p:nvSpPr>
            <p:cNvPr id="60" name="矩形 59"/>
            <p:cNvSpPr/>
            <p:nvPr/>
          </p:nvSpPr>
          <p:spPr>
            <a:xfrm>
              <a:off x="6520408" y="6208737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b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7C8E636-74DA-47EA-A88A-5500390DC5A7}"/>
              </a:ext>
            </a:extLst>
          </p:cNvPr>
          <p:cNvSpPr/>
          <p:nvPr/>
        </p:nvSpPr>
        <p:spPr>
          <a:xfrm>
            <a:off x="695400" y="3159730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4=180°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理由：∵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4=180°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4=180°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∴∠1=∠2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（同角的补角相等）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/>
            </a:r>
            <a:b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（同位角相等，两直线平行）</a:t>
            </a:r>
          </a:p>
        </p:txBody>
      </p:sp>
    </p:spTree>
    <p:extLst>
      <p:ext uri="{BB962C8B-B14F-4D97-AF65-F5344CB8AC3E}">
        <p14:creationId xmlns:p14="http://schemas.microsoft.com/office/powerpoint/2010/main" val="137299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078" y="3490536"/>
            <a:ext cx="2858788" cy="2791737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335360" y="1052736"/>
            <a:ext cx="2448272" cy="872435"/>
            <a:chOff x="539552" y="1290773"/>
            <a:chExt cx="2880320" cy="1008113"/>
          </a:xfrm>
        </p:grpSpPr>
        <p:sp>
          <p:nvSpPr>
            <p:cNvPr id="33" name="对角圆角矩形 32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3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95400" y="2120420"/>
            <a:ext cx="11078465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同旁内角互补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，那么这两条直线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31704" y="2759714"/>
            <a:ext cx="7632848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简单说成：同旁内角互补，两直线平行。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055440" y="4087716"/>
            <a:ext cx="6912768" cy="1717548"/>
            <a:chOff x="4433316" y="5037559"/>
            <a:chExt cx="3803260" cy="1457461"/>
          </a:xfrm>
        </p:grpSpPr>
        <p:sp>
          <p:nvSpPr>
            <p:cNvPr id="38" name="圆角矩形标注 37"/>
            <p:cNvSpPr/>
            <p:nvPr/>
          </p:nvSpPr>
          <p:spPr>
            <a:xfrm>
              <a:off x="4452412" y="5037559"/>
              <a:ext cx="3509297" cy="1457461"/>
            </a:xfrm>
            <a:prstGeom prst="wedgeRoundRectCallout">
              <a:avLst>
                <a:gd name="adj1" fmla="val 61635"/>
                <a:gd name="adj2" fmla="val -28630"/>
                <a:gd name="adj3" fmla="val 16667"/>
              </a:avLst>
            </a:prstGeom>
            <a:solidFill>
              <a:srgbClr val="D5FD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33316" y="5124904"/>
              <a:ext cx="3803260" cy="1308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2+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4=180°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（已知）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</a:t>
              </a:r>
              <a:r>
                <a:rPr lang="zh-CN" altLang="en-US" sz="2800" b="1" i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 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（同旁内角互补，两直线平行）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998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FD7C88F-1D1A-4B57-B157-CEF199946462}"/>
              </a:ext>
            </a:extLst>
          </p:cNvPr>
          <p:cNvSpPr/>
          <p:nvPr/>
        </p:nvSpPr>
        <p:spPr>
          <a:xfrm>
            <a:off x="172721" y="964030"/>
            <a:ext cx="11632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如图所示，已知∠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OEB=130°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FOD=25°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OF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平分∠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EOD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en-US" altLang="zh-CN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200" b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有怎样的位置关系？为什么？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6EE72B6-28BD-415D-867E-403A92260713}"/>
              </a:ext>
            </a:extLst>
          </p:cNvPr>
          <p:cNvSpPr/>
          <p:nvPr/>
        </p:nvSpPr>
        <p:spPr>
          <a:xfrm>
            <a:off x="479376" y="2129679"/>
            <a:ext cx="717069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AB</a:t>
            </a:r>
            <a:r>
              <a:rPr lang="en-US" altLang="zh-CN" sz="2800" b="1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理由：∵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OF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平分∠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EOD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FOD=∠EOD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（角平分线的定义）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FOD=25°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EOD=50°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又∵∠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OEB=130°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OEB+∠EOD=180°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800" b="1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（同旁内角互补，两直线平行）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D457BFA-D8AD-46ED-86AB-568ADFD03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6" y="2129679"/>
            <a:ext cx="3168352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2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xmlns="" id="{6E106564-8313-4EB1-B5FF-30E2B749F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80" y="1083164"/>
            <a:ext cx="11856640" cy="131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在同一平面内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如果两条直线都垂直于同一条直线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那么这两条直线平行吗？为什么？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xmlns="" id="{ED1235E9-8A89-4BA6-AB30-17F79783D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2550283"/>
            <a:ext cx="43332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答：这两条直线平行。</a:t>
            </a:r>
            <a:endParaRPr lang="en-US" altLang="zh-CN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xmlns="" id="{1DF1B7D9-D404-4505-AE35-F9768105D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9513" y="3268357"/>
            <a:ext cx="658146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∵</a:t>
            </a:r>
            <a:r>
              <a:rPr lang="en-US" altLang="zh-CN" sz="3200" b="1" dirty="0" err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b⊥a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sz="3200" b="1" dirty="0" err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c⊥a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（已知）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1=∠2=90°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（垂直的定义）</a:t>
            </a:r>
            <a:endParaRPr lang="en-US" altLang="zh-CN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∴b</a:t>
            </a:r>
            <a:r>
              <a:rPr lang="en-US" altLang="zh-CN" sz="3200" b="1" i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∥ 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（同位角相等，两直线平行）</a:t>
            </a:r>
            <a:endParaRPr lang="en-US" altLang="zh-CN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xmlns="" id="{031A84E4-7203-4003-BFA1-8A60149E4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3245958"/>
            <a:ext cx="13684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理由：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5B76ED0-1DC4-4A4A-8EEF-620484B8AA30}"/>
              </a:ext>
            </a:extLst>
          </p:cNvPr>
          <p:cNvGrpSpPr/>
          <p:nvPr/>
        </p:nvGrpSpPr>
        <p:grpSpPr>
          <a:xfrm>
            <a:off x="6930601" y="1952381"/>
            <a:ext cx="5214071" cy="3996899"/>
            <a:chOff x="6528048" y="1538364"/>
            <a:chExt cx="5214071" cy="3996899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9073AB5E-5436-4096-8DD5-88550D7A5039}"/>
                </a:ext>
              </a:extLst>
            </p:cNvPr>
            <p:cNvCxnSpPr/>
            <p:nvPr/>
          </p:nvCxnSpPr>
          <p:spPr>
            <a:xfrm>
              <a:off x="6528048" y="4221163"/>
              <a:ext cx="40324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F36A423E-EA91-40D2-8E90-9DAE8D5F6920}"/>
                </a:ext>
              </a:extLst>
            </p:cNvPr>
            <p:cNvCxnSpPr>
              <a:cxnSpLocks/>
            </p:cNvCxnSpPr>
            <p:nvPr/>
          </p:nvCxnSpPr>
          <p:spPr>
            <a:xfrm>
              <a:off x="7752184" y="2248919"/>
              <a:ext cx="0" cy="3286344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9F119FCC-1596-43F6-82CA-D642873E790A}"/>
                </a:ext>
              </a:extLst>
            </p:cNvPr>
            <p:cNvCxnSpPr>
              <a:cxnSpLocks/>
            </p:cNvCxnSpPr>
            <p:nvPr/>
          </p:nvCxnSpPr>
          <p:spPr>
            <a:xfrm>
              <a:off x="9120336" y="2220803"/>
              <a:ext cx="0" cy="3286344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221053AE-2D8B-40F5-9878-5C609CBD9414}"/>
                </a:ext>
              </a:extLst>
            </p:cNvPr>
            <p:cNvSpPr/>
            <p:nvPr/>
          </p:nvSpPr>
          <p:spPr>
            <a:xfrm>
              <a:off x="7752184" y="4051672"/>
              <a:ext cx="143986" cy="176490"/>
            </a:xfrm>
            <a:custGeom>
              <a:avLst/>
              <a:gdLst>
                <a:gd name="connsiteX0" fmla="*/ 0 w 279400"/>
                <a:gd name="connsiteY0" fmla="*/ 0 h 228600"/>
                <a:gd name="connsiteX1" fmla="*/ 279400 w 279400"/>
                <a:gd name="connsiteY1" fmla="*/ 0 h 228600"/>
                <a:gd name="connsiteX2" fmla="*/ 279400 w 279400"/>
                <a:gd name="connsiteY2" fmla="*/ 215900 h 228600"/>
                <a:gd name="connsiteX3" fmla="*/ 279400 w 2794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400" h="228600">
                  <a:moveTo>
                    <a:pt x="0" y="0"/>
                  </a:moveTo>
                  <a:lnTo>
                    <a:pt x="279400" y="0"/>
                  </a:lnTo>
                  <a:lnTo>
                    <a:pt x="279400" y="215900"/>
                  </a:lnTo>
                  <a:lnTo>
                    <a:pt x="279400" y="2286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88EA5C21-ECFE-4035-AA55-505C522AC82D}"/>
                </a:ext>
              </a:extLst>
            </p:cNvPr>
            <p:cNvSpPr/>
            <p:nvPr/>
          </p:nvSpPr>
          <p:spPr>
            <a:xfrm>
              <a:off x="9129861" y="4040850"/>
              <a:ext cx="143986" cy="176490"/>
            </a:xfrm>
            <a:custGeom>
              <a:avLst/>
              <a:gdLst>
                <a:gd name="connsiteX0" fmla="*/ 0 w 279400"/>
                <a:gd name="connsiteY0" fmla="*/ 0 h 228600"/>
                <a:gd name="connsiteX1" fmla="*/ 279400 w 279400"/>
                <a:gd name="connsiteY1" fmla="*/ 0 h 228600"/>
                <a:gd name="connsiteX2" fmla="*/ 279400 w 279400"/>
                <a:gd name="connsiteY2" fmla="*/ 215900 h 228600"/>
                <a:gd name="connsiteX3" fmla="*/ 279400 w 2794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400" h="228600">
                  <a:moveTo>
                    <a:pt x="0" y="0"/>
                  </a:moveTo>
                  <a:lnTo>
                    <a:pt x="279400" y="0"/>
                  </a:lnTo>
                  <a:lnTo>
                    <a:pt x="279400" y="215900"/>
                  </a:lnTo>
                  <a:lnTo>
                    <a:pt x="279400" y="2286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CBC89837-7123-4BA4-B287-E648F17E3F9B}"/>
                </a:ext>
              </a:extLst>
            </p:cNvPr>
            <p:cNvSpPr txBox="1"/>
            <p:nvPr/>
          </p:nvSpPr>
          <p:spPr>
            <a:xfrm>
              <a:off x="10589995" y="3797315"/>
              <a:ext cx="11521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</a:rPr>
                <a:t>a</a:t>
              </a:r>
              <a:endPara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E4FBBB62-CD60-480A-BC61-290197717094}"/>
                </a:ext>
              </a:extLst>
            </p:cNvPr>
            <p:cNvSpPr txBox="1"/>
            <p:nvPr/>
          </p:nvSpPr>
          <p:spPr>
            <a:xfrm>
              <a:off x="7559123" y="1573696"/>
              <a:ext cx="11521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</a:rPr>
                <a:t>b</a:t>
              </a:r>
              <a:endPara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B8606FE1-57F5-4829-BA22-B489CB3FF659}"/>
                </a:ext>
              </a:extLst>
            </p:cNvPr>
            <p:cNvSpPr txBox="1"/>
            <p:nvPr/>
          </p:nvSpPr>
          <p:spPr>
            <a:xfrm>
              <a:off x="8879220" y="1538364"/>
              <a:ext cx="11521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</a:rPr>
                <a:t>c</a:t>
              </a:r>
              <a:endPara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101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EEFA056-F1F8-42A4-A4A6-71E8EAD392F9}"/>
              </a:ext>
            </a:extLst>
          </p:cNvPr>
          <p:cNvSpPr/>
          <p:nvPr/>
        </p:nvSpPr>
        <p:spPr>
          <a:xfrm>
            <a:off x="158017" y="947614"/>
            <a:ext cx="6203942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如图，下列说法正确的是（     ）</a:t>
            </a:r>
            <a:endParaRPr lang="en-US" altLang="zh-CN" sz="28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因为∠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A+∠D=180°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，所以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；</a:t>
            </a:r>
            <a:endParaRPr lang="en-US" altLang="zh-CN" sz="28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因为∠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C+∠D=180°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，所以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；</a:t>
            </a:r>
            <a:endParaRPr lang="en-US" altLang="zh-CN" sz="28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因为∠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A+∠D=180°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，所以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；</a:t>
            </a:r>
            <a:endParaRPr lang="en-US" altLang="zh-CN" sz="28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因为∠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A+∠C=180°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，所以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800" i="1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7184D44-E73A-40DB-9CF2-5A87D8687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206" y="1395223"/>
            <a:ext cx="3030364" cy="149322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4A2449F-A4CE-4C5D-A765-07D1C7AC47FA}"/>
              </a:ext>
            </a:extLst>
          </p:cNvPr>
          <p:cNvSpPr/>
          <p:nvPr/>
        </p:nvSpPr>
        <p:spPr>
          <a:xfrm>
            <a:off x="147317" y="3140968"/>
            <a:ext cx="11665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如图，已知直线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相交于点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，如果∠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1=80°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，那么当∠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是多少度时，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DE∥AB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？为什么？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E4C0CD2-D6D8-4C82-B834-FA8EC0C65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4261078"/>
            <a:ext cx="2894434" cy="1959309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CD5BEBF-FF4F-4ED9-9A6C-384FDD83DB4D}"/>
              </a:ext>
            </a:extLst>
          </p:cNvPr>
          <p:cNvSpPr/>
          <p:nvPr/>
        </p:nvSpPr>
        <p:spPr>
          <a:xfrm>
            <a:off x="1088206" y="423357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D=100°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1=80°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BOD=∠1=80°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（对顶角相等）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D=100°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BOD+∠D=180°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DE∥AB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（同旁内角互补，两直线平行）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7AA489A-A27B-48BF-825B-F46D99CBFEDC}"/>
              </a:ext>
            </a:extLst>
          </p:cNvPr>
          <p:cNvSpPr txBox="1"/>
          <p:nvPr/>
        </p:nvSpPr>
        <p:spPr>
          <a:xfrm>
            <a:off x="4834580" y="882094"/>
            <a:ext cx="108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A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79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7390A3C-89D5-417F-B5A6-C21D5DC1332B}"/>
              </a:ext>
            </a:extLst>
          </p:cNvPr>
          <p:cNvSpPr/>
          <p:nvPr/>
        </p:nvSpPr>
        <p:spPr>
          <a:xfrm>
            <a:off x="4511825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D2BDF32-0EF1-4316-872F-CD24F6798560}"/>
              </a:ext>
            </a:extLst>
          </p:cNvPr>
          <p:cNvSpPr/>
          <p:nvPr/>
        </p:nvSpPr>
        <p:spPr>
          <a:xfrm>
            <a:off x="166664" y="922264"/>
            <a:ext cx="12025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/>
              <a:t>3.</a:t>
            </a:r>
            <a:r>
              <a:rPr lang="zh-CN" altLang="en-US" sz="3200" dirty="0"/>
              <a:t>如图，直线</a:t>
            </a:r>
            <a:r>
              <a:rPr lang="en-US" altLang="zh-CN" sz="3200" dirty="0"/>
              <a:t>EF</a:t>
            </a:r>
            <a:r>
              <a:rPr lang="zh-CN" altLang="en-US" sz="3200" dirty="0"/>
              <a:t>分别交</a:t>
            </a:r>
            <a:r>
              <a:rPr lang="en-US" altLang="zh-CN" sz="3200" dirty="0"/>
              <a:t>CD</a:t>
            </a:r>
            <a:r>
              <a:rPr lang="zh-CN" altLang="en-US" sz="3200" dirty="0"/>
              <a:t>，</a:t>
            </a:r>
            <a:r>
              <a:rPr lang="en-US" altLang="zh-CN" sz="3200" dirty="0"/>
              <a:t>AB</a:t>
            </a:r>
            <a:r>
              <a:rPr lang="zh-CN" altLang="en-US" sz="3200" dirty="0"/>
              <a:t>于点</a:t>
            </a:r>
            <a:r>
              <a:rPr lang="en-US" altLang="zh-CN" sz="3200" dirty="0"/>
              <a:t>M</a:t>
            </a:r>
            <a:r>
              <a:rPr lang="zh-CN" altLang="en-US" sz="3200" dirty="0"/>
              <a:t>，</a:t>
            </a:r>
            <a:r>
              <a:rPr lang="en-US" altLang="zh-CN" sz="3200" dirty="0"/>
              <a:t>N</a:t>
            </a:r>
            <a:r>
              <a:rPr lang="zh-CN" altLang="en-US" sz="3200" dirty="0"/>
              <a:t>，且∠</a:t>
            </a:r>
            <a:r>
              <a:rPr lang="en-US" altLang="zh-CN" sz="3200" dirty="0"/>
              <a:t>EMD</a:t>
            </a:r>
            <a:r>
              <a:rPr lang="zh-CN" altLang="en-US" sz="3200" dirty="0"/>
              <a:t>＝</a:t>
            </a:r>
            <a:r>
              <a:rPr lang="en-US" altLang="zh-CN" sz="3200" dirty="0"/>
              <a:t>65°</a:t>
            </a:r>
            <a:r>
              <a:rPr lang="zh-CN" altLang="en-US" sz="3200" dirty="0"/>
              <a:t>，∠</a:t>
            </a:r>
            <a:r>
              <a:rPr lang="en-US" altLang="zh-CN" sz="3200" dirty="0"/>
              <a:t>MNB</a:t>
            </a:r>
            <a:r>
              <a:rPr lang="zh-CN" altLang="en-US" sz="3200" dirty="0"/>
              <a:t>＝</a:t>
            </a:r>
            <a:r>
              <a:rPr lang="en-US" altLang="zh-CN" sz="3200" dirty="0"/>
              <a:t>115°</a:t>
            </a:r>
            <a:r>
              <a:rPr lang="zh-CN" altLang="en-US" sz="3200" dirty="0"/>
              <a:t>，则下列结论正确的是</a:t>
            </a:r>
            <a:r>
              <a:rPr lang="en-US" altLang="zh-CN" sz="3200" dirty="0"/>
              <a:t>__________</a:t>
            </a:r>
            <a:r>
              <a:rPr lang="zh-CN" altLang="en-US" sz="3200" dirty="0"/>
              <a:t> </a:t>
            </a:r>
            <a:r>
              <a:rPr lang="en-US" altLang="zh-CN" sz="3200" dirty="0"/>
              <a:t>.</a:t>
            </a:r>
          </a:p>
          <a:p>
            <a:r>
              <a:rPr lang="en-US" altLang="zh-CN" sz="3200" dirty="0"/>
              <a:t>A.∠A</a:t>
            </a:r>
            <a:r>
              <a:rPr lang="zh-CN" altLang="en-US" sz="3200" dirty="0"/>
              <a:t>＝∠</a:t>
            </a:r>
            <a:r>
              <a:rPr lang="en-US" altLang="zh-CN" sz="3200" dirty="0"/>
              <a:t>C</a:t>
            </a:r>
          </a:p>
          <a:p>
            <a:r>
              <a:rPr lang="en-US" altLang="zh-CN" sz="3200" dirty="0"/>
              <a:t>B.∠E</a:t>
            </a:r>
            <a:r>
              <a:rPr lang="zh-CN" altLang="en-US" sz="3200" dirty="0"/>
              <a:t>＝∠</a:t>
            </a:r>
            <a:r>
              <a:rPr lang="en-US" altLang="zh-CN" sz="3200" dirty="0"/>
              <a:t>F</a:t>
            </a:r>
          </a:p>
          <a:p>
            <a:r>
              <a:rPr lang="en-US" altLang="zh-CN" sz="3200" dirty="0"/>
              <a:t>C.AE∥FC</a:t>
            </a:r>
          </a:p>
          <a:p>
            <a:r>
              <a:rPr lang="en-US" altLang="zh-CN" sz="3200" dirty="0"/>
              <a:t>D.AB∥DC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A95D578-7C04-4749-AC73-741CC52FF7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55"/>
          <a:stretch/>
        </p:blipFill>
        <p:spPr>
          <a:xfrm>
            <a:off x="7320136" y="2120475"/>
            <a:ext cx="3695700" cy="369755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E310D83-82F8-486A-A5B4-C470D199B6EF}"/>
              </a:ext>
            </a:extLst>
          </p:cNvPr>
          <p:cNvSpPr txBox="1"/>
          <p:nvPr/>
        </p:nvSpPr>
        <p:spPr>
          <a:xfrm>
            <a:off x="7320136" y="1416994"/>
            <a:ext cx="108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1299</TotalTime>
  <Words>1058</Words>
  <Application>Microsoft Office PowerPoint</Application>
  <PresentationFormat>自定义</PresentationFormat>
  <Paragraphs>108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123</cp:revision>
  <dcterms:created xsi:type="dcterms:W3CDTF">2015-02-03T08:15:16Z</dcterms:created>
  <dcterms:modified xsi:type="dcterms:W3CDTF">2020-04-23T10:00:10Z</dcterms:modified>
</cp:coreProperties>
</file>